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5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CE6"/>
          </a:solidFill>
        </a:fill>
      </a:tcStyle>
    </a:wholeTbl>
    <a:band2H>
      <a:tcTxStyle/>
      <a:tcStyle>
        <a:tcBdr/>
        <a:fill>
          <a:solidFill>
            <a:srgbClr val="E7EEF3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E7E1"/>
          </a:solidFill>
        </a:fill>
      </a:tcStyle>
    </a:wholeTbl>
    <a:band2H>
      <a:tcTxStyle/>
      <a:tcStyle>
        <a:tcBdr/>
        <a:fill>
          <a:solidFill>
            <a:srgbClr val="EBF4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8EA"/>
          </a:solidFill>
        </a:fill>
      </a:tcStyle>
    </a:wholeTbl>
    <a:band2H>
      <a:tcTxStyle/>
      <a:tcStyle>
        <a:tcBdr/>
        <a:fill>
          <a:solidFill>
            <a:srgbClr val="E7EC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9" name="Shape 9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Arial"/>
      </a:defRPr>
    </a:lvl1pPr>
    <a:lvl2pPr indent="228600" latinLnBrk="0">
      <a:defRPr sz="1200">
        <a:latin typeface="+mj-lt"/>
        <a:ea typeface="+mj-ea"/>
        <a:cs typeface="+mj-cs"/>
        <a:sym typeface="Arial"/>
      </a:defRPr>
    </a:lvl2pPr>
    <a:lvl3pPr indent="457200" latinLnBrk="0">
      <a:defRPr sz="1200">
        <a:latin typeface="+mj-lt"/>
        <a:ea typeface="+mj-ea"/>
        <a:cs typeface="+mj-cs"/>
        <a:sym typeface="Arial"/>
      </a:defRPr>
    </a:lvl3pPr>
    <a:lvl4pPr indent="685800" latinLnBrk="0">
      <a:defRPr sz="1200">
        <a:latin typeface="+mj-lt"/>
        <a:ea typeface="+mj-ea"/>
        <a:cs typeface="+mj-cs"/>
        <a:sym typeface="Arial"/>
      </a:defRPr>
    </a:lvl4pPr>
    <a:lvl5pPr indent="914400" latinLnBrk="0">
      <a:defRPr sz="1200">
        <a:latin typeface="+mj-lt"/>
        <a:ea typeface="+mj-ea"/>
        <a:cs typeface="+mj-cs"/>
        <a:sym typeface="Arial"/>
      </a:defRPr>
    </a:lvl5pPr>
    <a:lvl6pPr indent="1143000" latinLnBrk="0">
      <a:defRPr sz="1200">
        <a:latin typeface="+mj-lt"/>
        <a:ea typeface="+mj-ea"/>
        <a:cs typeface="+mj-cs"/>
        <a:sym typeface="Arial"/>
      </a:defRPr>
    </a:lvl6pPr>
    <a:lvl7pPr indent="1371600" latinLnBrk="0">
      <a:defRPr sz="1200">
        <a:latin typeface="+mj-lt"/>
        <a:ea typeface="+mj-ea"/>
        <a:cs typeface="+mj-cs"/>
        <a:sym typeface="Arial"/>
      </a:defRPr>
    </a:lvl7pPr>
    <a:lvl8pPr indent="1600200" latinLnBrk="0">
      <a:defRPr sz="1200">
        <a:latin typeface="+mj-lt"/>
        <a:ea typeface="+mj-ea"/>
        <a:cs typeface="+mj-cs"/>
        <a:sym typeface="Arial"/>
      </a:defRPr>
    </a:lvl8pPr>
    <a:lvl9pPr indent="1828800" latinLnBrk="0">
      <a:defRPr sz="12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396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del títol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 del títol</a:t>
            </a:r>
          </a:p>
        </p:txBody>
      </p:sp>
      <p:sp>
        <p:nvSpPr>
          <p:cNvPr id="3" name="Nivell del cos u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4" name="Rectangle 9"/>
          <p:cNvSpPr/>
          <p:nvPr/>
        </p:nvSpPr>
        <p:spPr>
          <a:xfrm>
            <a:off x="0" y="6497782"/>
            <a:ext cx="12192000" cy="360219"/>
          </a:xfrm>
          <a:prstGeom prst="rect">
            <a:avLst/>
          </a:prstGeom>
          <a:gradFill>
            <a:gsLst>
              <a:gs pos="0">
                <a:srgbClr val="1E4CF5"/>
              </a:gs>
              <a:gs pos="77021">
                <a:srgbClr val="1E84CE"/>
              </a:gs>
              <a:gs pos="100000">
                <a:srgbClr val="57BEF5"/>
              </a:gs>
            </a:gsLst>
            <a:path path="circle">
              <a:fillToRect l="100548" t="99445" r="-548" b="554"/>
            </a:path>
          </a:gradFill>
          <a:ln w="6350">
            <a:solidFill>
              <a:schemeClr val="accent1"/>
            </a:solidFill>
            <a:miter/>
          </a:ln>
          <a:effectLst>
            <a:outerShdw blurRad="63500" dist="19050" dir="5400000" rotWithShape="0">
              <a:srgbClr val="000000">
                <a:alpha val="27938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5" name="respirAP logo.png" descr="respirAP logo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992589" y="347481"/>
            <a:ext cx="1874056" cy="755878"/>
          </a:xfrm>
          <a:prstGeom prst="rect">
            <a:avLst/>
          </a:prstGeom>
          <a:ln w="12700">
            <a:miter lim="400000"/>
          </a:ln>
          <a:effectLst>
            <a:outerShdw blurRad="254000" dir="16200000" rotWithShape="0">
              <a:srgbClr val="000000">
                <a:alpha val="36034"/>
              </a:srgbClr>
            </a:outerShdw>
          </a:effectLst>
        </p:spPr>
      </p:pic>
      <p:sp>
        <p:nvSpPr>
          <p:cNvPr id="6" name="Número de la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080144" y="6406785"/>
            <a:ext cx="273657" cy="26425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F361D998-EEFE-DF53-A625-32D40F5E2B37}"/>
              </a:ext>
            </a:extLst>
          </p:cNvPr>
          <p:cNvSpPr>
            <a:spLocks noGrp="1"/>
          </p:cNvSpPr>
          <p:nvPr/>
        </p:nvSpPr>
        <p:spPr bwMode="auto">
          <a:xfrm>
            <a:off x="575282" y="780598"/>
            <a:ext cx="11041438" cy="298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890" tIns="45945" rIns="91890" bIns="45945" numCol="1" anchor="ctr" anchorCtr="0" compatLnSpc="1">
            <a:prstTxWarp prst="textNoShape">
              <a:avLst/>
            </a:prstTxWarp>
          </a:bodyPr>
          <a:lstStyle>
            <a:lvl1pPr algn="ctr" defTabSz="163195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8A2E88"/>
                </a:solidFill>
                <a:latin typeface="+mj-lt"/>
                <a:ea typeface="+mj-ea"/>
                <a:cs typeface="+mj-cs"/>
              </a:defRPr>
            </a:lvl1pPr>
            <a:lvl2pPr algn="ctr" defTabSz="1631950" rtl="0" eaLnBrk="0" fontAlgn="base" hangingPunct="0">
              <a:spcBef>
                <a:spcPct val="0"/>
              </a:spcBef>
              <a:spcAft>
                <a:spcPct val="0"/>
              </a:spcAft>
              <a:defRPr sz="7900">
                <a:solidFill>
                  <a:schemeClr val="tx1"/>
                </a:solidFill>
                <a:latin typeface="Calibri" pitchFamily="34" charset="0"/>
              </a:defRPr>
            </a:lvl2pPr>
            <a:lvl3pPr algn="ctr" defTabSz="1631950" rtl="0" eaLnBrk="0" fontAlgn="base" hangingPunct="0">
              <a:spcBef>
                <a:spcPct val="0"/>
              </a:spcBef>
              <a:spcAft>
                <a:spcPct val="0"/>
              </a:spcAft>
              <a:defRPr sz="7900">
                <a:solidFill>
                  <a:schemeClr val="tx1"/>
                </a:solidFill>
                <a:latin typeface="Calibri" pitchFamily="34" charset="0"/>
              </a:defRPr>
            </a:lvl3pPr>
            <a:lvl4pPr algn="ctr" defTabSz="1631950" rtl="0" eaLnBrk="0" fontAlgn="base" hangingPunct="0">
              <a:spcBef>
                <a:spcPct val="0"/>
              </a:spcBef>
              <a:spcAft>
                <a:spcPct val="0"/>
              </a:spcAft>
              <a:defRPr sz="7900">
                <a:solidFill>
                  <a:schemeClr val="tx1"/>
                </a:solidFill>
                <a:latin typeface="Calibri" pitchFamily="34" charset="0"/>
              </a:defRPr>
            </a:lvl4pPr>
            <a:lvl5pPr algn="ctr" defTabSz="1631950" rtl="0" eaLnBrk="0" fontAlgn="base" hangingPunct="0">
              <a:spcBef>
                <a:spcPct val="0"/>
              </a:spcBef>
              <a:spcAft>
                <a:spcPct val="0"/>
              </a:spcAft>
              <a:defRPr sz="79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1631950" rtl="0" fontAlgn="base">
              <a:spcBef>
                <a:spcPct val="0"/>
              </a:spcBef>
              <a:spcAft>
                <a:spcPct val="0"/>
              </a:spcAft>
              <a:defRPr sz="79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1631950" rtl="0" fontAlgn="base">
              <a:spcBef>
                <a:spcPct val="0"/>
              </a:spcBef>
              <a:spcAft>
                <a:spcPct val="0"/>
              </a:spcAft>
              <a:defRPr sz="79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1631950" rtl="0" fontAlgn="base">
              <a:spcBef>
                <a:spcPct val="0"/>
              </a:spcBef>
              <a:spcAft>
                <a:spcPct val="0"/>
              </a:spcAft>
              <a:defRPr sz="79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1631950" rtl="0" fontAlgn="base">
              <a:spcBef>
                <a:spcPct val="0"/>
              </a:spcBef>
              <a:spcAft>
                <a:spcPct val="0"/>
              </a:spcAft>
              <a:defRPr sz="7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ES" sz="2025" b="1" dirty="0" smtClean="0">
                <a:solidFill>
                  <a:schemeClr val="accent1"/>
                </a:solidFill>
                <a:cs typeface="Arial" panose="020B0604020202020204" pitchFamily="34" charset="0"/>
              </a:rPr>
              <a:t>Título</a:t>
            </a:r>
            <a:endParaRPr lang="es-ES" altLang="es-ES" sz="2025" b="1" dirty="0">
              <a:solidFill>
                <a:schemeClr val="accent1"/>
              </a:solidFill>
              <a:cs typeface="Arial" panose="020B0604020202020204" pitchFamily="34" charset="0"/>
            </a:endParaRPr>
          </a:p>
        </p:txBody>
      </p:sp>
      <p:sp>
        <p:nvSpPr>
          <p:cNvPr id="3" name="5 CuadroTexto">
            <a:extLst>
              <a:ext uri="{FF2B5EF4-FFF2-40B4-BE49-F238E27FC236}">
                <a16:creationId xmlns:a16="http://schemas.microsoft.com/office/drawing/2014/main" id="{3676C128-3C7D-2617-26B8-A947A3F1B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519" y="1270488"/>
            <a:ext cx="10526962" cy="5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s-ES"/>
            </a:defPPr>
            <a:lvl1pPr algn="l" defTabSz="1631950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5975" indent="-358775" algn="l" defTabSz="1631950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631950" indent="-717550" algn="l" defTabSz="1631950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449513" indent="-1077913" algn="l" defTabSz="1631950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3265488" indent="-1436688" algn="l" defTabSz="1631950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s-ES" sz="1013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Autores</a:t>
            </a:r>
            <a:r>
              <a:rPr lang="es-ES" altLang="es-ES" sz="1013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:.</a:t>
            </a:r>
            <a:endParaRPr lang="es-ES" altLang="es-ES" sz="1013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" altLang="es-ES" sz="1013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s-ES" sz="1013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Centro de Trabajo</a:t>
            </a:r>
            <a:r>
              <a:rPr lang="es-ES" altLang="es-ES" sz="1013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endParaRPr lang="es-ES" altLang="es-ES" sz="1013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A45E2441-A7AF-B8A1-1F4E-717CCA2F5353}"/>
              </a:ext>
            </a:extLst>
          </p:cNvPr>
          <p:cNvCxnSpPr>
            <a:cxnSpLocks/>
          </p:cNvCxnSpPr>
          <p:nvPr/>
        </p:nvCxnSpPr>
        <p:spPr>
          <a:xfrm flipV="1">
            <a:off x="575282" y="1129374"/>
            <a:ext cx="11041438" cy="49296"/>
          </a:xfrm>
          <a:prstGeom prst="line">
            <a:avLst/>
          </a:prstGeom>
          <a:ln>
            <a:solidFill>
              <a:srgbClr val="8DC1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Introducció"/>
          <p:cNvSpPr txBox="1"/>
          <p:nvPr/>
        </p:nvSpPr>
        <p:spPr>
          <a:xfrm>
            <a:off x="575281" y="1963535"/>
            <a:ext cx="2177072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rIns="45718">
            <a:spAutoFit/>
          </a:bodyPr>
          <a:lstStyle>
            <a:lvl1pPr>
              <a:defRPr b="1">
                <a:solidFill>
                  <a:srgbClr val="97AAD1"/>
                </a:solidFill>
                <a:latin typeface="+mj-lt"/>
                <a:ea typeface="+mj-ea"/>
                <a:cs typeface="+mj-cs"/>
                <a:sym typeface="Carlito"/>
              </a:defRPr>
            </a:lvl1pPr>
          </a:lstStyle>
          <a:p>
            <a:r>
              <a:rPr lang="es-ES" dirty="0"/>
              <a:t>Introducción</a:t>
            </a:r>
            <a:endParaRPr dirty="0"/>
          </a:p>
        </p:txBody>
      </p:sp>
      <p:sp>
        <p:nvSpPr>
          <p:cNvPr id="6" name="L'Apnea Obstructiva del son és una malaltia molt freqüent que pot donar símptomes com ronco patia, apnees observades i somnolència diürna i s'associa a moltes comorbiditats: Obesitat, hipertensió arterial (HTA), HTA de difícil control, arrítmies i esdeve"/>
          <p:cNvSpPr txBox="1"/>
          <p:nvPr/>
        </p:nvSpPr>
        <p:spPr>
          <a:xfrm>
            <a:off x="575281" y="2252259"/>
            <a:ext cx="5459379" cy="292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rIns="45718">
            <a:spAutoFit/>
          </a:bodyPr>
          <a:lstStyle>
            <a:lvl1pPr algn="just">
              <a:defRPr sz="1300"/>
            </a:lvl1pPr>
          </a:lstStyle>
          <a:p>
            <a:endParaRPr dirty="0"/>
          </a:p>
        </p:txBody>
      </p:sp>
      <p:sp>
        <p:nvSpPr>
          <p:cNvPr id="7" name="Presentació"/>
          <p:cNvSpPr txBox="1"/>
          <p:nvPr/>
        </p:nvSpPr>
        <p:spPr>
          <a:xfrm>
            <a:off x="575281" y="4288604"/>
            <a:ext cx="2177072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rIns="45718">
            <a:spAutoFit/>
          </a:bodyPr>
          <a:lstStyle>
            <a:lvl1pPr>
              <a:defRPr b="1">
                <a:solidFill>
                  <a:srgbClr val="93A7D0"/>
                </a:solidFill>
                <a:latin typeface="+mj-lt"/>
                <a:ea typeface="+mj-ea"/>
                <a:cs typeface="+mj-cs"/>
                <a:sym typeface="Carlito"/>
              </a:defRPr>
            </a:lvl1pPr>
          </a:lstStyle>
          <a:p>
            <a:r>
              <a:rPr dirty="0" err="1"/>
              <a:t>Presentació</a:t>
            </a:r>
            <a:r>
              <a:rPr lang="ca-ES" dirty="0"/>
              <a:t>n</a:t>
            </a:r>
            <a:endParaRPr dirty="0"/>
          </a:p>
        </p:txBody>
      </p:sp>
      <p:sp>
        <p:nvSpPr>
          <p:cNvPr id="9" name="L'Apnea Obstructiva del son és una malaltia molt freqüent que pot donar símptomes com ronco patia, apnees observades i somnolència diürna i s'associa a moltes comorbiditats: Obesitat, hipertensió arterial (HTA), HTA de difícil control, arrítmies i esdeve"/>
          <p:cNvSpPr txBox="1"/>
          <p:nvPr/>
        </p:nvSpPr>
        <p:spPr>
          <a:xfrm>
            <a:off x="575281" y="4780462"/>
            <a:ext cx="5991561" cy="292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rIns="45718">
            <a:spAutoFit/>
          </a:bodyPr>
          <a:lstStyle>
            <a:lvl1pPr algn="just">
              <a:defRPr sz="1300"/>
            </a:lvl1pPr>
          </a:lstStyle>
          <a:p>
            <a:endParaRPr dirty="0"/>
          </a:p>
        </p:txBody>
      </p:sp>
      <p:sp>
        <p:nvSpPr>
          <p:cNvPr id="13" name="L'Apnea Obstructiva del son és una malaltia molt freqüent que pot donar símptomes com ronco patia, apnees observades i somnolència diürna i s'associa a moltes comorbiditats: Obesitat, hipertensió arterial (HTA), HTA de difícil control, arrítmies i esdeve"/>
          <p:cNvSpPr txBox="1"/>
          <p:nvPr/>
        </p:nvSpPr>
        <p:spPr>
          <a:xfrm>
            <a:off x="575281" y="4596134"/>
            <a:ext cx="5459379" cy="292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rIns="45718">
            <a:spAutoFit/>
          </a:bodyPr>
          <a:lstStyle>
            <a:lvl1pPr algn="just">
              <a:defRPr sz="1300"/>
            </a:lvl1pPr>
          </a:lstStyle>
          <a:p>
            <a:endParaRPr dirty="0"/>
          </a:p>
        </p:txBody>
      </p:sp>
      <p:sp>
        <p:nvSpPr>
          <p:cNvPr id="15" name="Conclusions"/>
          <p:cNvSpPr txBox="1"/>
          <p:nvPr/>
        </p:nvSpPr>
        <p:spPr>
          <a:xfrm>
            <a:off x="6691533" y="2009019"/>
            <a:ext cx="2177072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rIns="45718">
            <a:spAutoFit/>
          </a:bodyPr>
          <a:lstStyle>
            <a:lvl1pPr>
              <a:defRPr b="1">
                <a:solidFill>
                  <a:srgbClr val="97AAD1"/>
                </a:solidFill>
                <a:latin typeface="+mj-lt"/>
                <a:ea typeface="+mj-ea"/>
                <a:cs typeface="+mj-cs"/>
                <a:sym typeface="Carlito"/>
              </a:defRPr>
            </a:lvl1pPr>
          </a:lstStyle>
          <a:p>
            <a:r>
              <a:rPr dirty="0"/>
              <a:t>Conclusion</a:t>
            </a:r>
            <a:r>
              <a:rPr lang="ca-ES" dirty="0"/>
              <a:t>e</a:t>
            </a:r>
            <a:r>
              <a:rPr dirty="0"/>
              <a:t>s</a:t>
            </a:r>
            <a:endParaRPr dirty="0"/>
          </a:p>
        </p:txBody>
      </p:sp>
      <p:sp>
        <p:nvSpPr>
          <p:cNvPr id="16" name="L'Apnea Obstructiva del son és una malaltia molt freqüent que pot donar símptomes com ronco patia, apnees observades i somnolència diürna i s'associa a moltes comorbiditats: Obesitat, hipertensió arterial (HTA), HTA de difícil control, arrítmies i esdeve"/>
          <p:cNvSpPr txBox="1"/>
          <p:nvPr/>
        </p:nvSpPr>
        <p:spPr>
          <a:xfrm>
            <a:off x="6566842" y="3614567"/>
            <a:ext cx="5049877" cy="292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rIns="45718">
            <a:spAutoFit/>
          </a:bodyPr>
          <a:lstStyle>
            <a:lvl1pPr algn="just">
              <a:defRPr sz="1300"/>
            </a:lvl1pPr>
          </a:lstStyle>
          <a:p>
            <a:endParaRPr dirty="0"/>
          </a:p>
        </p:txBody>
      </p:sp>
      <p:sp>
        <p:nvSpPr>
          <p:cNvPr id="19" name="Conclusions"/>
          <p:cNvSpPr txBox="1"/>
          <p:nvPr/>
        </p:nvSpPr>
        <p:spPr>
          <a:xfrm>
            <a:off x="6697042" y="4288604"/>
            <a:ext cx="5049877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rIns="45718">
            <a:spAutoFit/>
          </a:bodyPr>
          <a:lstStyle>
            <a:lvl1pPr>
              <a:defRPr b="1">
                <a:solidFill>
                  <a:srgbClr val="97AAD1"/>
                </a:solidFill>
                <a:latin typeface="+mj-lt"/>
                <a:ea typeface="+mj-ea"/>
                <a:cs typeface="+mj-cs"/>
                <a:sym typeface="Carlito"/>
              </a:defRPr>
            </a:lvl1pPr>
          </a:lstStyle>
          <a:p>
            <a:r>
              <a:rPr lang="ca-ES" dirty="0" err="1"/>
              <a:t>Palabras</a:t>
            </a:r>
            <a:r>
              <a:rPr lang="ca-ES" dirty="0"/>
              <a:t> </a:t>
            </a:r>
            <a:r>
              <a:rPr lang="ca-ES" dirty="0" err="1"/>
              <a:t>clave</a:t>
            </a:r>
            <a:r>
              <a:rPr lang="ca-ES" dirty="0"/>
              <a:t> / Bibliografia</a:t>
            </a:r>
            <a:endParaRPr dirty="0"/>
          </a:p>
        </p:txBody>
      </p:sp>
      <p:sp>
        <p:nvSpPr>
          <p:cNvPr id="20" name="No sempre el pacient amb AOS es presentarà a la consulta com un home obès i de coll ample amb antecedents cardiovasculars. Hem de pensar-ho també en la població femenina en què augmenta la patologia després de la menopausa. Població femenina que sol esta"/>
          <p:cNvSpPr txBox="1"/>
          <p:nvPr/>
        </p:nvSpPr>
        <p:spPr>
          <a:xfrm>
            <a:off x="6592728" y="5872416"/>
            <a:ext cx="5258506" cy="517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rIns="45718">
            <a:spAutoFit/>
          </a:bodyPr>
          <a:lstStyle>
            <a:lvl1pPr algn="just">
              <a:defRPr sz="1300"/>
            </a:lvl1pPr>
          </a:lstStyle>
          <a:p>
            <a:endParaRPr lang="ca-ES" sz="731" b="1" dirty="0"/>
          </a:p>
          <a:p>
            <a:endParaRPr lang="ca-ES" sz="731" b="1" dirty="0"/>
          </a:p>
          <a:p>
            <a:endParaRPr lang="ca-ES" dirty="0"/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0" y="24762"/>
            <a:ext cx="103965" cy="207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1448" tIns="25724" rIns="51448" bIns="25724" numCol="1" anchor="ctr" anchorCtr="0" compatLnSpc="1">
            <a:prstTxWarp prst="textNoShape">
              <a:avLst/>
            </a:prstTxWarp>
            <a:spAutoFit/>
          </a:bodyPr>
          <a:lstStyle/>
          <a:p>
            <a:pPr defTabSz="514441" eaLnBrk="0" fontAlgn="base">
              <a:spcBef>
                <a:spcPct val="0"/>
              </a:spcBef>
              <a:spcAft>
                <a:spcPct val="0"/>
              </a:spcAft>
            </a:pPr>
            <a:endParaRPr lang="ca-ES" altLang="ca-ES" sz="1013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00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Tema de l'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0000FF"/>
      </a:hlink>
      <a:folHlink>
        <a:srgbClr val="FF00FF"/>
      </a:folHlink>
    </a:clrScheme>
    <a:fontScheme name="Tema de l'Offic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Tema de l'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e l'Office">
  <a:themeElements>
    <a:clrScheme name="Tema de l'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0000FF"/>
      </a:hlink>
      <a:folHlink>
        <a:srgbClr val="FF00FF"/>
      </a:folHlink>
    </a:clrScheme>
    <a:fontScheme name="Tema de l'Offic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Tema de l'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</Words>
  <Application>Microsoft Office PowerPoint</Application>
  <PresentationFormat>Pantalla panoràmica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5" baseType="lpstr">
      <vt:lpstr>Arial</vt:lpstr>
      <vt:lpstr>Carlito</vt:lpstr>
      <vt:lpstr>Helvetica</vt:lpstr>
      <vt:lpstr>Tema de l'Office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Raul Bonich</dc:creator>
  <cp:lastModifiedBy>Raul Bonich</cp:lastModifiedBy>
  <cp:revision>3</cp:revision>
  <dcterms:modified xsi:type="dcterms:W3CDTF">2026-01-19T09:00:54Z</dcterms:modified>
</cp:coreProperties>
</file>